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2" r:id="rId5"/>
    <p:sldId id="261" r:id="rId6"/>
    <p:sldId id="260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E4F04-131F-40B3-AD30-4E5B26FBD5C3}" v="34" dt="2025-09-10T05:17:41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2" d="100"/>
          <a:sy n="162" d="100"/>
        </p:scale>
        <p:origin x="11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E4F7-3579-EDC6-C642-31035A1D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C4401-8FCA-BBE8-E821-EA9C23D57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13654-873D-ABAB-40D0-651CA719D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C2839-81E7-3296-AE43-B9E3EB125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C4892D18-7569-A07C-4DE9-7950B6AC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EC0738F-A4BB-5376-AE59-B3FDD406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49" t="18932" r="28312" b="37201"/>
          <a:stretch>
            <a:fillRect/>
          </a:stretch>
        </p:blipFill>
        <p:spPr>
          <a:xfrm>
            <a:off x="2802576" y="973776"/>
            <a:ext cx="3752603" cy="2256311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721E41EC-919D-3F3C-E98C-3A99BC884E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03" t="16872" r="29373"/>
          <a:stretch>
            <a:fillRect/>
          </a:stretch>
        </p:blipFill>
        <p:spPr>
          <a:xfrm>
            <a:off x="8015844" y="4441371"/>
            <a:ext cx="1128156" cy="702129"/>
          </a:xfrm>
          <a:prstGeom prst="rect">
            <a:avLst/>
          </a:prstGeom>
        </p:spPr>
      </p:pic>
      <p:pic>
        <p:nvPicPr>
          <p:cNvPr id="10" name="Picture 9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3C92FA9-E8D5-6D04-EE46-3C33884B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668" t="78096" b="3433"/>
          <a:stretch>
            <a:fillRect/>
          </a:stretch>
        </p:blipFill>
        <p:spPr>
          <a:xfrm>
            <a:off x="6397832" y="1"/>
            <a:ext cx="2746168" cy="807522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9B1FDD47-24E6-5CC4-1631-CA265185E3B6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BF90945B-350A-8FE9-052F-36BF41F18DBF}"/>
              </a:ext>
            </a:extLst>
          </p:cNvPr>
          <p:cNvSpPr/>
          <p:nvPr/>
        </p:nvSpPr>
        <p:spPr>
          <a:xfrm>
            <a:off x="7952926" y="430427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39272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F3875-BF56-9840-1C95-FC8A4A2B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0CAA53BB-7305-524B-F002-AE8E2CA1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522D3C63-9E55-8CA6-B5C9-D1EDAEF1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C5D604B8-6B47-EE6D-6EB8-F008B927DB62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65EDB6BD-C0BC-908F-0CC3-235F9E9C605E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D26BDD87-C0CF-E4A4-4D88-AB7535D0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DCB5D4F9-EA9E-ED99-1625-036DDD891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8CC7D0E1-0E59-220B-D396-523F75C5DDDE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3E0795-7BDC-6818-F53D-51DB05AF19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ED09910D-8FEE-2563-17E8-F094E6F3DEB7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7. Traction &amp; Partnerships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0DBDB510-263D-FE6D-F83F-B4A882E19834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Clinical outcomes to date​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Key opinion leaders and institutions engaged​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Industry partnerships (pharma, CROs, hospitals)​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Revenue, licensing, or pilots (if applicable)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3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C70-A089-0940-19FC-97142D6E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75054E32-C8BA-8CE3-B521-9B1E318F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531B002C-A44D-D7BB-CC93-1A2CC314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2880A1B4-0415-9247-59E4-B0D765693799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BC2787C1-5CD8-0D89-9D5D-92DD2D57ADCB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F3D6B74E-8860-75B1-6CA4-3C1B7EBE2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DD5EB25-59C3-46BD-8C42-B711AD0B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A395B728-A90E-84F4-1B4B-16C0BEC43206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45DCEEC-E766-4A45-63D8-1B185D34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134026B-A177-E666-B14B-4F71AEE62ED8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8. Scale &amp; Growth Strategy 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FBCE4511-1EFC-EB8B-782D-F6201CB98E77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How capital will take you to the next inflection point(s)​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Scale-up pathway (manufacturing, distribution)​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12–24 month roadmap​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Global expansion or exit strategy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9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C0AB3-2D09-E90C-7FE1-6551CAE9B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48161020-DDAB-FC64-066A-D986BAD8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AE17C293-F335-E3F6-3337-F2169566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A30D93EC-9302-CF59-3769-B7A9C0478005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61EB7C78-5FD4-A280-4116-202678BE34C0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5478CD8E-7B7F-33B6-A4E6-93B01F85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A3C41D21-8442-4FA5-7D12-8DFB0950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381F27B2-D353-6D7F-A187-F0D9E99C081C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972CB3F-C0E1-DAC8-4229-D1EE2B9B7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1EB689E7-5B69-29E2-EF3E-5A88F8438966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9. Investment Ask​ 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36B1414E-3C43-3991-994B-EEFDEB034AF2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Round size and stage​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Current commitments​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Use of proceeds (clinical, regulatory, manufacturing, etc.)​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Target investors (strategic, VC, crossover)​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Adjust if listed company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99789-FFF1-0343-9CA0-4A7A9BD5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CFDAF636-772C-9B00-9D21-6B87C122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B911D35F-A6BB-D62C-E09B-8CE50EB3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C8FB1330-9457-9F88-8E1E-687A0B8A8CE6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8D254F82-B2AE-C21B-9C6D-AC36629A3069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8042112B-CA4F-2BD9-9C19-8E450E8B4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BE8B1337-85F6-53D5-0A4B-B67D906E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956CC4F-E75B-400E-A8BB-E7DD7C2BE94B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C9F2C42-2545-4A75-7803-23104B7EEF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9E96062B-4DF2-DEF1-249D-B81C9FE96197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10. Closing Vision 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CD00C9B3-88DF-B9CF-4DB9-054AF80E0530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Long-term impact (patient and commercial, 5–7 years)​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Call to action: why invest now​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Contact details and ways to connect (</a:t>
            </a:r>
            <a:r>
              <a:rPr lang="en-US" sz="1200" dirty="0" err="1">
                <a:latin typeface="Raleway" pitchFamily="2" charset="0"/>
              </a:rPr>
              <a:t>AusPartnering</a:t>
            </a:r>
            <a:r>
              <a:rPr lang="en-US" sz="1200" dirty="0">
                <a:latin typeface="Raleway" pitchFamily="2" charset="0"/>
              </a:rPr>
              <a:t> app or breakout rooms)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0C71-A514-7B81-EC05-8D847F295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6867C3C1-27D9-866E-8967-F71F55C7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AD677C79-4B73-3778-9535-0628258B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5DCD4DEB-E320-75C2-658F-2FD3E106CA65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45C06FD1-7B1D-1D97-85C4-7C609928A184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7096B4A-3D09-B1A8-793E-0202F24E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4425DF3C-18A6-1207-DE69-480F2DF0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7AFC22E3-76B3-B9F0-B820-4D089BE32B0A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6965347-BA71-38BA-7D83-3399C73228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13978387-909A-33BA-661E-884D2C694A15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AU" b="1" dirty="0">
                <a:latin typeface="Raleway" pitchFamily="2" charset="0"/>
              </a:rPr>
              <a:t>Q&amp;A​ 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1963660-E1BA-0E65-727E-D87CD4291E68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</a:rPr>
              <a:t>Audience Q&amp;A will follow each group presentations slot​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</a:rPr>
              <a:t>Keep answers concise and highlight key differentiators​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</a:rPr>
              <a:t>If you want to provide a more detailed explanation, offer to catch up ​</a:t>
            </a:r>
            <a:br>
              <a:rPr lang="en-US" dirty="0">
                <a:latin typeface="Raleway" pitchFamily="2" charset="0"/>
              </a:rPr>
            </a:br>
            <a:r>
              <a:rPr lang="en-US" dirty="0">
                <a:latin typeface="Raleway" pitchFamily="2" charset="0"/>
              </a:rPr>
              <a:t>later in the networking area located in the foyer and River Room​​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8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998C-D9DB-FCD4-C268-8C49D555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94E46379-E713-C819-9EF2-DE48EA3C1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E07B6D8B-FE89-7E0B-57FC-C588572E998E}"/>
              </a:ext>
            </a:extLst>
          </p:cNvPr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E61F2DCF-2641-AB1D-51BD-E65AAE62250D}"/>
              </a:ext>
            </a:extLst>
          </p:cNvPr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Pitch Deck Template AusBiotech Invest2025</a:t>
            </a:r>
            <a:endParaRPr lang="en-US" sz="3750" dirty="0"/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861241B0-B82F-D5E7-7F6D-0CDAD4EFF374}"/>
              </a:ext>
            </a:extLst>
          </p:cNvPr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i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Invest in Health</a:t>
            </a:r>
            <a:endParaRPr lang="en-US" sz="2400" i="1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E8D22CE5-0341-73AE-D6E2-C9B9B984B9AF}"/>
              </a:ext>
            </a:extLst>
          </p:cNvPr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0F1B3608-B2DC-81F8-C69F-1D8747AE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4BF4D792-26B4-03DC-995D-BE1D7E2983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668" t="78096" b="3433"/>
          <a:stretch>
            <a:fillRect/>
          </a:stretch>
        </p:blipFill>
        <p:spPr>
          <a:xfrm>
            <a:off x="6397832" y="1"/>
            <a:ext cx="2746168" cy="807522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F27150DD-9366-223E-F7C2-777253E5E24A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CDD5D79-8196-543A-A5B7-897F7220F2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649" t="18932" r="28312" b="37201"/>
          <a:stretch>
            <a:fillRect/>
          </a:stretch>
        </p:blipFill>
        <p:spPr>
          <a:xfrm>
            <a:off x="105099" y="105748"/>
            <a:ext cx="1658385" cy="997130"/>
          </a:xfrm>
          <a:prstGeom prst="rect">
            <a:avLst/>
          </a:prstGeom>
        </p:spPr>
      </p:pic>
      <p:sp>
        <p:nvSpPr>
          <p:cNvPr id="3" name="Text 3">
            <a:extLst>
              <a:ext uri="{FF2B5EF4-FFF2-40B4-BE49-F238E27FC236}">
                <a16:creationId xmlns:a16="http://schemas.microsoft.com/office/drawing/2014/main" id="{B4DE3F60-62D3-779A-7DCB-2794385F20D1}"/>
              </a:ext>
            </a:extLst>
          </p:cNvPr>
          <p:cNvSpPr/>
          <p:nvPr/>
        </p:nvSpPr>
        <p:spPr>
          <a:xfrm>
            <a:off x="304800" y="327660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Investor-Ready Template (8 minutes total)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59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10DC9D4E-3D64-6CB5-509C-5A222C82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6382CA2D-9BE2-60C3-BC2E-C4893172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E9C90FF6-F23F-12D8-82D0-2C140069568B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71ACD3D6-BDBF-2AF4-0747-049ED0DC8FDE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6A32F419-B8F8-89B3-FE08-49604ABB3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E94513D-5E06-3221-29B0-8FEEF20B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8D5C6D9-1867-9549-1C72-979D2F42A9FA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4D78746-1AD9-4892-B2F6-3F774129DD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4468305E-ACA3-BCBF-16D7-44E98B84D0F8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b="1" dirty="0">
                <a:solidFill>
                  <a:schemeClr val="tx1">
                    <a:alpha val="99000"/>
                  </a:schemeClr>
                </a:solidFill>
                <a:latin typeface="Raleway" pitchFamily="34" charset="0"/>
              </a:rPr>
              <a:t>Guidelines for Pitching Companies</a:t>
            </a:r>
            <a:endParaRPr lang="en-US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5E801976-9730-F0C9-A6C1-F27EB1552B93}"/>
              </a:ext>
            </a:extLst>
          </p:cNvPr>
          <p:cNvSpPr/>
          <p:nvPr/>
        </p:nvSpPr>
        <p:spPr>
          <a:xfrm>
            <a:off x="76333" y="1665543"/>
            <a:ext cx="8967788" cy="24929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fontAlgn="base"/>
            <a:r>
              <a:rPr lang="en-GB" sz="1200" dirty="0">
                <a:latin typeface="Raleway" pitchFamily="2" charset="0"/>
              </a:rPr>
              <a:t>We know you are the experts in your business, but with more than 150 investors attending and over 20 presentations scheduled, it’s important that every pitch is clear, consistent, and engaging.</a:t>
            </a:r>
            <a:r>
              <a:rPr lang="en-US" sz="1200" dirty="0">
                <a:latin typeface="Raleway" pitchFamily="2" charset="0"/>
              </a:rPr>
              <a:t>​</a:t>
            </a:r>
          </a:p>
          <a:p>
            <a:pPr fontAlgn="base"/>
            <a:r>
              <a:rPr lang="en-GB" sz="1200" dirty="0">
                <a:latin typeface="Raleway" pitchFamily="2" charset="0"/>
              </a:rPr>
              <a:t>​</a:t>
            </a:r>
          </a:p>
          <a:p>
            <a:pPr fontAlgn="base"/>
            <a:r>
              <a:rPr lang="en-GB" sz="1200" dirty="0">
                <a:latin typeface="Raleway" pitchFamily="2" charset="0"/>
              </a:rPr>
              <a:t>Please keep in mind:​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dirty="0">
                <a:latin typeface="Raleway" pitchFamily="2" charset="0"/>
              </a:rPr>
              <a:t>Follow the structure</a:t>
            </a:r>
            <a:r>
              <a:rPr lang="en-GB" sz="1200" dirty="0">
                <a:latin typeface="Raleway" pitchFamily="2" charset="0"/>
              </a:rPr>
              <a:t>: Use the provided slide order. Do not add or reorder slides.​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dirty="0">
                <a:latin typeface="Raleway" pitchFamily="2" charset="0"/>
              </a:rPr>
              <a:t>Keep it relevant</a:t>
            </a:r>
            <a:r>
              <a:rPr lang="en-GB" sz="1200" dirty="0">
                <a:latin typeface="Raleway" pitchFamily="2" charset="0"/>
              </a:rPr>
              <a:t>: If a slide doesn’t apply to your business, simply skip it.​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dirty="0">
                <a:latin typeface="Raleway" pitchFamily="2" charset="0"/>
              </a:rPr>
              <a:t>Branding</a:t>
            </a:r>
            <a:r>
              <a:rPr lang="en-GB" sz="1200" dirty="0">
                <a:latin typeface="Raleway" pitchFamily="2" charset="0"/>
              </a:rPr>
              <a:t>: You are welcome to use your own company-branded template; however, we recommend using the AusBiotech template. This helps ensure consistency and makes it easier for investors to remember where they saw your pitch.​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dirty="0">
                <a:latin typeface="Raleway" pitchFamily="2" charset="0"/>
              </a:rPr>
              <a:t>Pre-pitch session</a:t>
            </a:r>
            <a:r>
              <a:rPr lang="en-GB" sz="1200" dirty="0">
                <a:latin typeface="Raleway" pitchFamily="2" charset="0"/>
              </a:rPr>
              <a:t>: You’ll be asked to present your pitch deck to the AusBiotech Invest team on </a:t>
            </a:r>
            <a:r>
              <a:rPr lang="en-GB" sz="1200" b="1" dirty="0">
                <a:latin typeface="Raleway" pitchFamily="2" charset="0"/>
              </a:rPr>
              <a:t>15 October 2025</a:t>
            </a:r>
            <a:r>
              <a:rPr lang="en-GB" sz="1200" dirty="0">
                <a:latin typeface="Raleway" pitchFamily="2" charset="0"/>
              </a:rPr>
              <a:t> to ensure your presentation is consistent, engaging, and within the </a:t>
            </a:r>
            <a:r>
              <a:rPr lang="en-GB" sz="1200" b="1" dirty="0">
                <a:latin typeface="Raleway" pitchFamily="2" charset="0"/>
              </a:rPr>
              <a:t>8-minute limit</a:t>
            </a:r>
            <a:r>
              <a:rPr lang="en-GB" sz="1200" dirty="0">
                <a:latin typeface="Raleway" pitchFamily="2" charset="0"/>
              </a:rPr>
              <a:t>.​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dirty="0">
                <a:latin typeface="Raleway" pitchFamily="2" charset="0"/>
              </a:rPr>
              <a:t>Confidentiality</a:t>
            </a:r>
            <a:r>
              <a:rPr lang="en-GB" sz="1200" dirty="0">
                <a:latin typeface="Raleway" pitchFamily="2" charset="0"/>
              </a:rPr>
              <a:t>: Carefully review your content and avoid including any confidential or sensitive information that you do not wish to share publicly.​</a:t>
            </a:r>
          </a:p>
          <a:p>
            <a:pPr fontAlgn="base"/>
            <a:endParaRPr lang="en-GB" sz="1200" dirty="0">
              <a:latin typeface="Raleway" pitchFamily="2" charset="0"/>
            </a:endParaRPr>
          </a:p>
          <a:p>
            <a:pPr fontAlgn="base"/>
            <a:r>
              <a:rPr lang="en-GB" sz="1200" dirty="0">
                <a:latin typeface="Raleway" pitchFamily="2" charset="0"/>
              </a:rPr>
              <a:t>For questions, please contact: invest@ausbiotech.org​</a:t>
            </a:r>
          </a:p>
        </p:txBody>
      </p:sp>
    </p:spTree>
    <p:extLst>
      <p:ext uri="{BB962C8B-B14F-4D97-AF65-F5344CB8AC3E}">
        <p14:creationId xmlns:p14="http://schemas.microsoft.com/office/powerpoint/2010/main" val="62889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09AE0-1860-02D0-2777-D11C239C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27735703-85A1-3806-994F-09F40FDF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8413F487-4DFC-B674-7554-F9752DEE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6CB11AA9-BA95-A213-B6DA-70220168F4F5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2BE8ADFB-3824-8616-5299-BD01322DB583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85F7A875-4168-A60F-F9AD-0DBFDEEC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C51A0EA5-9B3C-E673-6AA7-D2EFE292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DCA623E5-5B03-147F-9A05-61DCFBE7E3F2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D1ED55D-81A2-3D8C-77F9-22F2F695AC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442C1FF4-4B84-B2A4-B4E5-CBFA2948ECE2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1. Introduction</a:t>
            </a:r>
            <a:endParaRPr lang="en-US" sz="3750" b="1" dirty="0">
              <a:latin typeface="Raleway" pitchFamily="2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AB26E521-68F1-FF89-351D-50AD13AE12BE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dirty="0">
                <a:latin typeface="Raleway" pitchFamily="2" charset="0"/>
              </a:rPr>
              <a:t>Company name, logo, and tagline</a:t>
            </a:r>
            <a:r>
              <a:rPr lang="en-US" sz="1200" dirty="0">
                <a:latin typeface="Raleway" pitchFamily="2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dirty="0">
                <a:latin typeface="Raleway" pitchFamily="2" charset="0"/>
              </a:rPr>
              <a:t>One-liner:</a:t>
            </a:r>
            <a:r>
              <a:rPr lang="en-US" sz="1200" dirty="0">
                <a:latin typeface="Raleway" pitchFamily="2" charset="0"/>
              </a:rPr>
              <a:t> What you do and why it matters​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dirty="0">
                <a:latin typeface="Raleway" pitchFamily="2" charset="0"/>
              </a:rPr>
              <a:t>Hook:</a:t>
            </a:r>
            <a:r>
              <a:rPr lang="en-US" sz="1200" dirty="0">
                <a:latin typeface="Raleway" pitchFamily="2" charset="0"/>
              </a:rPr>
              <a:t> A compelling visual, fact, or statistic highlighting the problem or opportunity</a:t>
            </a:r>
          </a:p>
        </p:txBody>
      </p:sp>
    </p:spTree>
    <p:extLst>
      <p:ext uri="{BB962C8B-B14F-4D97-AF65-F5344CB8AC3E}">
        <p14:creationId xmlns:p14="http://schemas.microsoft.com/office/powerpoint/2010/main" val="328635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99F2-A78E-D561-35CA-DBFEE1E7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6279A782-BB4C-CDEC-CD32-309CBCB1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1CF72FFF-1B85-EA26-317A-95F11279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E3E34759-D5CE-4A55-D29A-316DF89F7B4E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2CD60F30-FAF3-CD10-EC82-170AF4364ADF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0664C65B-E552-5459-F356-C76F14F7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CF80EC95-38DA-F60A-E651-345FF0069E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A70C9FAD-D2C3-3725-A7BB-725463CA3C94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4A4846D-B24B-67B2-128C-41F66349FB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D9B0F053-D41E-5C45-638B-E996DC7B0F48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2. Team</a:t>
            </a:r>
            <a:endParaRPr lang="en-US" sz="3750" b="1" dirty="0">
              <a:latin typeface="Raleway" pitchFamily="2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A4762C31-7C54-59B9-3DE2-90A0D7C177BA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Founders, leadership, and key advisors​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Relevant clinical/regulatory expertise​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Track record in scaling life sciences venture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A9763-235F-9E9E-1B1F-BE40AF1E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554072B9-012B-C028-17CE-768CC9FF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D3C7A717-0FC2-E9C6-AFE3-4A124435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2272DB23-13B3-A5F3-D07D-220C782A63F1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C1AD485F-4F99-B685-8783-E6BE3908BCF6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C0F02A82-0F00-439C-2BF9-D5047274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126DAC0-9B42-95B7-1C07-623E2A7AB8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E742F920-2EF9-4EC9-45AF-7AE247E93FAF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7DE08FA-48D7-0E15-DA2B-937985A01E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340FE371-30FB-6201-3F0F-37B078DCEB5F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3. Unmet Need / Problem</a:t>
            </a:r>
            <a:endParaRPr lang="en-US" sz="3750" b="1" dirty="0">
              <a:latin typeface="Raleway" pitchFamily="2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7A1AAC1D-7E78-8F8E-8936-303B2D2615FE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Define the clinical or market gap​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Demonstrate the impact (prevalence, patient numbers, costs)​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Explain why current solutions are inadequate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3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A2BD-ED44-4329-63D4-432D3E98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1066B6E0-4973-863E-85D5-2C18D3E0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AD2E469A-79AB-68B0-B952-BE401CAB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8D8DEB02-335D-02DC-00ED-7C8ABBC5C60B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C8FAB07C-92B7-B500-72B2-37915567B577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6ABE871A-5D5C-DA0B-D81E-2BC4CF2C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F445976-D4BA-4298-229D-0F39E2DA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8A457126-9945-BBA3-9FCB-C7B202D18BB1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0525242-88E8-09B6-8799-AC2236430F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FEAF91FE-7F1C-A3FE-B266-ADC0D4B8C586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GB" b="1" dirty="0">
                <a:latin typeface="Raleway" pitchFamily="2" charset="0"/>
              </a:rPr>
              <a:t>Slide 4. Our Technology / Science</a:t>
            </a:r>
            <a:r>
              <a:rPr lang="en-GB" dirty="0"/>
              <a:t>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2C7C9C97-354B-4960-8192-2888E77FE0BB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Technology basis / mechanism of action​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Unique IP position (patents, exclusivity)​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Early safety or efficacy signals​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Visuals: diagram or snapshot of data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55B3D-E292-F093-B6F4-266925F1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EB6C2F9A-A7A5-A092-47A0-08FBA61D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CF9B4B43-D7D0-8202-651C-8F6DDB34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846748DF-09F4-54DE-B782-25ADA2504A8F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F1AA9493-5266-1A70-7315-FE480703E63E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E95F5A2C-FA1E-E3C3-1715-FD7F6472BE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02DA393-5FA6-89F2-D2D5-4184122C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46ED8D5-2DBD-F0A3-CE66-6F5C24C008FD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FF3B3AC-4E67-DCDC-EF97-F63DDF9363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CE559AC5-798D-8FCE-AACD-3A75B36D70FC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GB" b="1" dirty="0">
                <a:latin typeface="Raleway" pitchFamily="2" charset="0"/>
              </a:rPr>
              <a:t>Slide 5. Regulatory &amp; Clinical Pathway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DB392749-FE31-0AC7-C81A-C442127AEA6A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Current development status (phase, approvals, submissions)​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Key upcoming milestones​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Timeline to approval and reimbursement​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De-risking: clear, credible steps forward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0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F242-47E3-376A-E167-F40D36F24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A1C1A6F7-018D-5642-DE51-75E7B7F7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44"/>
          <a:stretch>
            <a:fillRect/>
          </a:stretch>
        </p:blipFill>
        <p:spPr>
          <a:xfrm>
            <a:off x="0" y="4362184"/>
            <a:ext cx="9144000" cy="789865"/>
          </a:xfrm>
          <a:prstGeom prst="rect">
            <a:avLst/>
          </a:prstGeom>
        </p:spPr>
      </p:pic>
      <p:pic>
        <p:nvPicPr>
          <p:cNvPr id="9" name="Picture 8" descr="A close up of a purple background&#10;&#10;AI-generated content may be incorrect.">
            <a:extLst>
              <a:ext uri="{FF2B5EF4-FFF2-40B4-BE49-F238E27FC236}">
                <a16:creationId xmlns:a16="http://schemas.microsoft.com/office/drawing/2014/main" id="{5B4F26B0-899B-D337-BA81-34A6E354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195"/>
          <a:stretch>
            <a:fillRect/>
          </a:stretch>
        </p:blipFill>
        <p:spPr>
          <a:xfrm>
            <a:off x="0" y="-2641"/>
            <a:ext cx="9144000" cy="915773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4FB2B9D4-B0DF-D35E-8CD1-D3C38C759D54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15DA3BF9-A28F-C4F1-84D9-29B8C2500231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28604FB7-468B-2A8A-5282-E95F7C82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D2FB20A5-C3CD-9CA1-6E6B-5EC56F3E05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68" t="78096" b="3433"/>
          <a:stretch>
            <a:fillRect/>
          </a:stretch>
        </p:blipFill>
        <p:spPr>
          <a:xfrm>
            <a:off x="6935801" y="124096"/>
            <a:ext cx="2306178" cy="678141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4F63F4D2-116F-6CA1-1F2A-BB520E3641B7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AusBiotechInvest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#AusBiotechInvest2025 #ABI25</a:t>
            </a:r>
            <a:endParaRPr lang="en-US" sz="15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A7C2669-0832-BD2A-A898-E3D198B016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49" t="18932" r="28312" b="37201"/>
          <a:stretch>
            <a:fillRect/>
          </a:stretch>
        </p:blipFill>
        <p:spPr>
          <a:xfrm>
            <a:off x="118161" y="33905"/>
            <a:ext cx="1401515" cy="842682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39912071-1529-033D-E7E0-B3791184055E}"/>
              </a:ext>
            </a:extLst>
          </p:cNvPr>
          <p:cNvSpPr/>
          <p:nvPr/>
        </p:nvSpPr>
        <p:spPr>
          <a:xfrm>
            <a:off x="76333" y="1027400"/>
            <a:ext cx="8967788" cy="523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ts val="3750"/>
              </a:lnSpc>
            </a:pPr>
            <a:r>
              <a:rPr lang="en-US" b="1" dirty="0">
                <a:latin typeface="Raleway" pitchFamily="2" charset="0"/>
              </a:rPr>
              <a:t>Slide 6. Commercial Opportunity</a:t>
            </a:r>
            <a:r>
              <a:rPr lang="en-GB" dirty="0"/>
              <a:t>​​</a:t>
            </a:r>
            <a:endParaRPr lang="en-US" sz="375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6D98031-E1A5-8006-0749-0CDC3068ED77}"/>
              </a:ext>
            </a:extLst>
          </p:cNvPr>
          <p:cNvSpPr/>
          <p:nvPr/>
        </p:nvSpPr>
        <p:spPr>
          <a:xfrm>
            <a:off x="76333" y="1665544"/>
            <a:ext cx="8967788" cy="25884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Target indication and addressable population​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Market size and dynamics​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Market entry strategy (geography, reimbursement, partners)​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Raleway" pitchFamily="2" charset="0"/>
              </a:rPr>
              <a:t>Health economics and value proposition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38FE5CC333D44A512993C297095D0" ma:contentTypeVersion="19" ma:contentTypeDescription="Create a new document." ma:contentTypeScope="" ma:versionID="016dfb60a3786121fed6126b23f8776a">
  <xsd:schema xmlns:xsd="http://www.w3.org/2001/XMLSchema" xmlns:xs="http://www.w3.org/2001/XMLSchema" xmlns:p="http://schemas.microsoft.com/office/2006/metadata/properties" xmlns:ns2="5c31c2b2-a8ea-46bd-b559-5a61955ea5d3" xmlns:ns3="48c70c68-f0a5-4377-ac24-f0f7ef2ae2c1" targetNamespace="http://schemas.microsoft.com/office/2006/metadata/properties" ma:root="true" ma:fieldsID="3a185ea7040c63826dd47218a14f284c" ns2:_="" ns3:_="">
    <xsd:import namespace="5c31c2b2-a8ea-46bd-b559-5a61955ea5d3"/>
    <xsd:import namespace="48c70c68-f0a5-4377-ac24-f0f7ef2a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1c2b2-a8ea-46bd-b559-5a61955e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6e575e-90d8-4fbf-9531-9fcf42c1a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70c68-f0a5-4377-ac24-f0f7ef2ae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9332b6-09ef-4f35-aa56-2fe977a9f2b8}" ma:internalName="TaxCatchAll" ma:showField="CatchAllData" ma:web="48c70c68-f0a5-4377-ac24-f0f7ef2ae2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1c2b2-a8ea-46bd-b559-5a61955ea5d3">
      <Terms xmlns="http://schemas.microsoft.com/office/infopath/2007/PartnerControls"/>
    </lcf76f155ced4ddcb4097134ff3c332f>
    <TaxCatchAll xmlns="48c70c68-f0a5-4377-ac24-f0f7ef2ae2c1" xsi:nil="true"/>
  </documentManagement>
</p:properties>
</file>

<file path=customXml/itemProps1.xml><?xml version="1.0" encoding="utf-8"?>
<ds:datastoreItem xmlns:ds="http://schemas.openxmlformats.org/officeDocument/2006/customXml" ds:itemID="{4BE6D884-E612-44F2-9053-6A7DFDFC8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1c2b2-a8ea-46bd-b559-5a61955ea5d3"/>
    <ds:schemaRef ds:uri="48c70c68-f0a5-4377-ac24-f0f7ef2a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E717F-5D21-4E51-AD47-55C89EF342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90D0D-403F-44AC-9DA1-16958DB1602C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48c70c68-f0a5-4377-ac24-f0f7ef2ae2c1"/>
    <ds:schemaRef ds:uri="http://purl.org/dc/dcmitype/"/>
    <ds:schemaRef ds:uri="http://schemas.microsoft.com/office/2006/documentManagement/types"/>
    <ds:schemaRef ds:uri="http://schemas.microsoft.com/office/infopath/2007/PartnerControls"/>
    <ds:schemaRef ds:uri="5c31c2b2-a8ea-46bd-b559-5a61955ea5d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750</Words>
  <Application>Microsoft Office PowerPoint</Application>
  <PresentationFormat>On-screen Show (16:9)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Genevieve Ward</cp:lastModifiedBy>
  <cp:revision>11</cp:revision>
  <dcterms:created xsi:type="dcterms:W3CDTF">2025-08-19T06:11:57Z</dcterms:created>
  <dcterms:modified xsi:type="dcterms:W3CDTF">2025-09-11T02:19:43Z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0x010100F2838FE5CC333D44A512993C297095D0</vt:lpwstr>
  </property>
  <property fmtid="{D5CDD505-2E9C-101B-9397-08002B2CF9AE}" pid="3" name="MediaServiceImageTags">
    <vt:lpwstr/>
  </property>
</Properties>
</file>